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Fira Mono"/>
      <p:regular r:id="rId24"/>
      <p:bold r:id="rId25"/>
    </p:embeddedFont>
    <p:embeddedFont>
      <p:font typeface="Fira Sans"/>
      <p:regular r:id="rId26"/>
      <p:bold r:id="rId27"/>
      <p:italic r:id="rId28"/>
      <p:boldItalic r:id="rId29"/>
    </p:embeddedFont>
    <p:embeddedFont>
      <p:font typeface="Homemade Appl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FiraMon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-regular.fntdata"/><Relationship Id="rId25" Type="http://schemas.openxmlformats.org/officeDocument/2006/relationships/font" Target="fonts/FiraMono-bold.fntdata"/><Relationship Id="rId28" Type="http://schemas.openxmlformats.org/officeDocument/2006/relationships/font" Target="fonts/FiraSans-italic.fntdata"/><Relationship Id="rId27" Type="http://schemas.openxmlformats.org/officeDocument/2006/relationships/font" Target="fonts/Fira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HomemadeAppl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63700" y="187763"/>
            <a:ext cx="8616600" cy="4767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Shape 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63700" y="187763"/>
            <a:ext cx="8616600" cy="4767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 txBox="1"/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63700" y="187763"/>
            <a:ext cx="8616600" cy="4767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3989771" y="1509356"/>
            <a:ext cx="1164459" cy="68799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263700" y="187763"/>
            <a:ext cx="8616600" cy="4767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✘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263700" y="187763"/>
            <a:ext cx="8616600" cy="4767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1050522" y="1364738"/>
            <a:ext cx="3418500" cy="3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✘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674979" y="1364738"/>
            <a:ext cx="3418500" cy="3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✘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263700" y="187763"/>
            <a:ext cx="8616600" cy="4767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06500" y="1364738"/>
            <a:ext cx="2491800" cy="3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3326102" y="1364738"/>
            <a:ext cx="2491800" cy="3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5945703" y="1364738"/>
            <a:ext cx="2491800" cy="3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63700" y="187763"/>
            <a:ext cx="8616600" cy="4767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63700" y="187763"/>
            <a:ext cx="8616600" cy="4767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263700" y="187763"/>
            <a:ext cx="8616600" cy="4767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✘"/>
              <a:defRPr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researchgate.net/profile/Jinchao_Li3/publication/251994386_Honeybee_swarming_behavior_using_diffusion_adaptation/links/58c19ecd45851538eb7ce1bb/Honeybee-swarming-behavior-using-diffusion-adaptation.pdf" TargetMode="External"/><Relationship Id="rId4" Type="http://schemas.openxmlformats.org/officeDocument/2006/relationships/hyperlink" Target="https://www.youtube.com/watch?v=XzmDU-QXXkw" TargetMode="External"/><Relationship Id="rId5" Type="http://schemas.openxmlformats.org/officeDocument/2006/relationships/hyperlink" Target="https://www.youtube.com/watch?v=ow--wl8PkKk" TargetMode="External"/><Relationship Id="rId6" Type="http://schemas.openxmlformats.org/officeDocument/2006/relationships/hyperlink" Target="https://en.wikipedia.org/wiki/Minimum_mean_square_error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hak360/UCLA-ECE-210A-Learning--Fina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25950" y="246150"/>
            <a:ext cx="8492100" cy="46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daptive </a:t>
            </a: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LA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tent </a:t>
            </a: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istributed </a:t>
            </a: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ata-processing for </a:t>
            </a: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ntegrative </a:t>
            </a: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N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etworks (</a:t>
            </a: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ALADDIN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Shakthi Visagan, 804 622 954, Bioengineering student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Z. Towfic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J. Kenanian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ECE 210A: Learning and Adaptation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21463"/>
            <a:ext cx="1621874" cy="216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22122" y="821463"/>
            <a:ext cx="1621890" cy="216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ctrTitle"/>
          </p:nvPr>
        </p:nvSpPr>
        <p:spPr>
          <a:xfrm>
            <a:off x="310650" y="235500"/>
            <a:ext cx="852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Logic </a:t>
            </a: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(continued)</a:t>
            </a:r>
            <a:endParaRPr sz="2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3" name="Shape 123"/>
          <p:cNvSpPr txBox="1"/>
          <p:nvPr>
            <p:ph type="ctrTitle"/>
          </p:nvPr>
        </p:nvSpPr>
        <p:spPr>
          <a:xfrm>
            <a:off x="173700" y="804900"/>
            <a:ext cx="8791200" cy="4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The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update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function holds all the logic to updating every iteration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i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1. Check boundary conditions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2. Calculate center of mass of birds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3.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Instantiate lists to hold: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 distances from each bird k to each prey j,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DD</a:t>
            </a:r>
            <a:endParaRPr b="1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 direction(processing) from each bird k to each prey j,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UU</a:t>
            </a:r>
            <a:endParaRPr b="1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 location of each prey j from each bird k,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QQ</a:t>
            </a:r>
            <a:endParaRPr b="1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4. Iterate through all prey: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for j in range(prey_Positions.shape[1] =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4.1. Set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4.1. Check if center of mass of birds is on/near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endParaRPr baseline="30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If so, init(prey_Positions)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310650" y="235500"/>
            <a:ext cx="852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Logic </a:t>
            </a: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(continued)</a:t>
            </a:r>
            <a:endParaRPr sz="2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9" name="Shape 129"/>
          <p:cNvSpPr txBox="1"/>
          <p:nvPr>
            <p:ph type="ctrTitle"/>
          </p:nvPr>
        </p:nvSpPr>
        <p:spPr>
          <a:xfrm>
            <a:off x="173700" y="804900"/>
            <a:ext cx="8791200" cy="4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5. Iterate through all prey again: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for j in range(prey_Positions.shape[1] =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5.1. Get 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endParaRPr baseline="30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5.2. Instantiate lists to hold: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 distances from each bird k to prey j as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and noise as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N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endParaRPr baseline="-25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 direction(processing) from each bird k to prey j as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endParaRPr baseline="-25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 location of each prey j from each k as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Q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endParaRPr baseline="-25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5.3. Iterate through all birds: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for k in range(BOIDpositions.shape[1] =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5.3.1. Get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endParaRPr baseline="-25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5.3.2. Evaluate noise parameters and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N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.append( noise_variance 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5.3.3.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.append( 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^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5.3.4.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.append( 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5.3.5.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Q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.append( q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10650" y="235500"/>
            <a:ext cx="852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Logic </a:t>
            </a: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(continued)</a:t>
            </a:r>
            <a:endParaRPr sz="2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" name="Shape 135"/>
          <p:cNvSpPr txBox="1"/>
          <p:nvPr>
            <p:ph type="ctrTitle"/>
          </p:nvPr>
        </p:nvSpPr>
        <p:spPr>
          <a:xfrm>
            <a:off x="173700" y="804900"/>
            <a:ext cx="8791200" cy="4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5.4 Using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N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, and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Q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endParaRPr baseline="-25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DD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.append(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UU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.append(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QQ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.append(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Q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Aside; recall linear model:					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=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@ 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endParaRPr baseline="30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Goal is then to then perform the following:		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min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w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[ ||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-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@ 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||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2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]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The solution to this are the normal equations: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	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estimated by 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= (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.T @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-1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@ (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.T @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The MSE is then defined as	:				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||w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- 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estimated by 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||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2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2</a:t>
            </a:r>
            <a:endParaRPr baseline="30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Rest of the algorithm is straightforward: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Update velocities using 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estimated by k</a:t>
            </a:r>
            <a:endParaRPr baseline="30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XXXX_Positions += XXXX_Velocities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310650" y="235500"/>
            <a:ext cx="852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Code</a:t>
            </a:r>
            <a:endParaRPr sz="2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" name="Shape 141"/>
          <p:cNvSpPr txBox="1"/>
          <p:nvPr>
            <p:ph type="ctrTitle"/>
          </p:nvPr>
        </p:nvSpPr>
        <p:spPr>
          <a:xfrm>
            <a:off x="173700" y="804900"/>
            <a:ext cx="8791200" cy="4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Changing the logic of the how we estimate and update our velocity will give us different results. 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Present code.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Definition of algorithms can be found in 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Chapter on Data Fusion in the Notes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Diffusion adaptation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https://www.researchgate.net/profile/Jinchao_Li3/publication/251994386_Honeybee_swarming_behavior_using_diffusion_adaptation/links/58c19ecd45851538eb7ce1bb/Honeybee-swarming-behavior-using-diffusion-adaptation.pdf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Mobile Adaptive Networks and Least Mean Squares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https://www.youtube.com/watch?v=XzmDU-QXXkw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https://www.youtube.com/watch?v=ow--wl8PkKk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6"/>
              </a:rPr>
              <a:t>https://en.wikipedia.org/wiki/Minimum_mean_square_error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This is the same as our notes but some of the notation is more concise.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Problem 2 from midterm also contributed a lot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Diffusion Least-Mean Squares Over Adaptive Networks: Formulation and Performance Analysis by Lopes and Sayed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310650" y="235500"/>
            <a:ext cx="852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Code</a:t>
            </a:r>
            <a:endParaRPr sz="2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" name="Shape 147"/>
          <p:cNvSpPr txBox="1"/>
          <p:nvPr>
            <p:ph type="ctrTitle"/>
          </p:nvPr>
        </p:nvSpPr>
        <p:spPr>
          <a:xfrm>
            <a:off x="173700" y="804900"/>
            <a:ext cx="8791200" cy="4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Data fusion notes from the chapter on Regression analysis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Mobile Adaptive Networks by Tu and Sayed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https://github.com/shak360/UCLA-ECE-210A-Learning--Final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310650" y="235500"/>
            <a:ext cx="852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Emergence</a:t>
            </a:r>
            <a:endParaRPr sz="2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" name="Shape 67"/>
          <p:cNvSpPr txBox="1"/>
          <p:nvPr>
            <p:ph type="ctrTitle"/>
          </p:nvPr>
        </p:nvSpPr>
        <p:spPr>
          <a:xfrm>
            <a:off x="310650" y="804900"/>
            <a:ext cx="8522700" cy="4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Char char="-"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Emergence: </a:t>
            </a:r>
            <a:r>
              <a:rPr i="1"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the whole is greater than the sum of its parts</a:t>
            </a:r>
            <a:endParaRPr i="1"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Char char="-"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Complex Adaptive Systems (CAS) display this property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Char char="-"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Individual behaviors based off of stochastic environmental variables leads to collective intelligence 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Char char="-"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Several small unintelligent agents create a larger group that is </a:t>
            </a: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slightly</a:t>
            </a: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less unintelligent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0" y="3089250"/>
            <a:ext cx="3254203" cy="19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725" y="3089241"/>
            <a:ext cx="3116974" cy="194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706" y="2571750"/>
            <a:ext cx="1880019" cy="25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2572" y="58900"/>
            <a:ext cx="2579151" cy="15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" y="133100"/>
            <a:ext cx="383857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100" y="133100"/>
            <a:ext cx="4781292" cy="2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6650" y="2972800"/>
            <a:ext cx="4138207" cy="209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38" y="2458200"/>
            <a:ext cx="3849705" cy="2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0" y="84925"/>
            <a:ext cx="3418122" cy="25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550" y="84925"/>
            <a:ext cx="2952025" cy="31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275" y="1924875"/>
            <a:ext cx="4719975" cy="26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310650" y="235500"/>
            <a:ext cx="852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 sz="2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" name="Shape 92"/>
          <p:cNvSpPr txBox="1"/>
          <p:nvPr>
            <p:ph type="ctrTitle"/>
          </p:nvPr>
        </p:nvSpPr>
        <p:spPr>
          <a:xfrm>
            <a:off x="125450" y="804900"/>
            <a:ext cx="8887800" cy="4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 Dimensional world (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R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2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with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=50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agents (birds, sensors) indexed by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=1</a:t>
            </a:r>
            <a:r>
              <a:rPr b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targets (moving food, signal) indexed by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At every iteration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i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, each agent will have some estimates and measurements (noisy) about the world: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the </a:t>
            </a:r>
            <a:r>
              <a:rPr i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distance</a:t>
            </a:r>
            <a:r>
              <a:rPr i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(analogous to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y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from our homework) from each agent to each target: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= 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+ noise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i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where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.shape = [1,1]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the </a:t>
            </a:r>
            <a:r>
              <a:rPr i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processing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(analogous to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h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from our homework)  from each agent to each target: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= 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+ noise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 </a:t>
            </a:r>
            <a:r>
              <a:rPr i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where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.shape = [2,1]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= 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/ np.linalg.norm(u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= [np.cos(theta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, np.sin(theta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)].T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theta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= np.arctan2((w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[1]-x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[1]) , (w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[0]-x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[0]))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is the location of target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 </a:t>
            </a:r>
            <a:r>
              <a:rPr i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where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.shape = [2,1]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is the location of agent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 </a:t>
            </a:r>
            <a:r>
              <a:rPr i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where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.shape = [2,1]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Additive noise term for distance is Gaussian w/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0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mean and variance equal to the ratio of </a:t>
            </a:r>
            <a:r>
              <a:rPr i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the distance from the agent to the target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to the </a:t>
            </a:r>
            <a:r>
              <a:rPr i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distance from the center of mass of the agents to the target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(for direction, Gaussian w/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0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mean and variance equal to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sin(π/32) = 0.0980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310650" y="235500"/>
            <a:ext cx="852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 (continued)</a:t>
            </a:r>
            <a:endParaRPr sz="2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Shape 98"/>
          <p:cNvSpPr txBox="1"/>
          <p:nvPr>
            <p:ph type="ctrTitle"/>
          </p:nvPr>
        </p:nvSpPr>
        <p:spPr>
          <a:xfrm>
            <a:off x="154400" y="804900"/>
            <a:ext cx="8849100" cy="4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Ultimately, we have the following </a:t>
            </a:r>
            <a:r>
              <a:rPr b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linear 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relationship that relates the agent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’s estimate of the direction (regression vector) and its estimate of the distance (at each iteration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i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):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^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= 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+ (u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.T @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^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= (u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.T @ 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- (noise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.T @ (w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-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)) + noise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Furthermore, each agent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estimates the location of each target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using the previously defined parameters (at each iteration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i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):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q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=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+ (d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@ 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q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= 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+ (noise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* u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+ (d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* noise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+ (noise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d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* noise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We then use the three derived parameters to update each agent’s velocity.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310650" y="235500"/>
            <a:ext cx="852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 (continued)</a:t>
            </a:r>
            <a:endParaRPr sz="2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" name="Shape 104"/>
          <p:cNvSpPr txBox="1"/>
          <p:nvPr>
            <p:ph type="ctrTitle"/>
          </p:nvPr>
        </p:nvSpPr>
        <p:spPr>
          <a:xfrm>
            <a:off x="154400" y="804900"/>
            <a:ext cx="8849100" cy="4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The velocity should be a linear combination of the following rules: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1. Each agent should move towards a target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v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~ (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-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/ np.linalg.norm(w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-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2</a:t>
            </a:r>
            <a:endParaRPr baseline="-25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Truth values will be replaced by estimates: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truth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is related to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q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endParaRPr baseline="-25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2. Each agent should avoid areas of high noise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Important rule but we will make the assumption that the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R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2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world has uniform noise 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This will not play a role in adjusting velocity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3.  Each agent should move consistently with the group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all_bird_global_velocity = np.expand_dims((1 /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* np.sum(bird_Velocities, axis=1), axis=1)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v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~ all_bird_global_velocity 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This can also be estimated but the agents will be given the known value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4. (not that important) Agents should not collide or impede in the movement of other agents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ctrTitle"/>
          </p:nvPr>
        </p:nvSpPr>
        <p:spPr>
          <a:xfrm>
            <a:off x="310650" y="235500"/>
            <a:ext cx="852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 (continued)</a:t>
            </a:r>
            <a:endParaRPr sz="2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" name="Shape 110"/>
          <p:cNvSpPr txBox="1"/>
          <p:nvPr>
            <p:ph type="ctrTitle"/>
          </p:nvPr>
        </p:nvSpPr>
        <p:spPr>
          <a:xfrm>
            <a:off x="154400" y="804900"/>
            <a:ext cx="8849100" cy="4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v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= hunger * f(w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estimated by 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-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, s) + consistency *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all_bird_global_velocity + shyness * g({x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} , r)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{hunger, consistency, shyness}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are all non-negative weighting factors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f(w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estimated by 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-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, s):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s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is related to a upper-bound on the velocity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If np.linalg.norm(w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estimated by 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-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&lt;= s: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f(w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estimated by 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-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, s) = 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estimated by 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-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endParaRPr baseline="-25000"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Else: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f(w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estimated by 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-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, s) = s*(w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estimated by 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-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/ np.linalg.norm(w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baseline="30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estimated by 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- 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g({x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} , r):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r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is related to the safe distance agents would like to have amongst other agents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For all l in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 not k, sum [(np.linalg.norm(x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l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-x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)-r) * (x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l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-x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/ np.linalg.norm(x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l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-x</a:t>
            </a:r>
            <a:r>
              <a:rPr baseline="-25000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)]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2296675" y="844375"/>
            <a:ext cx="1273800" cy="31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ctrTitle"/>
          </p:nvPr>
        </p:nvSpPr>
        <p:spPr>
          <a:xfrm>
            <a:off x="310650" y="235500"/>
            <a:ext cx="8522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Logic</a:t>
            </a:r>
            <a:endParaRPr sz="2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Shape 117"/>
          <p:cNvSpPr txBox="1"/>
          <p:nvPr>
            <p:ph type="ctrTitle"/>
          </p:nvPr>
        </p:nvSpPr>
        <p:spPr>
          <a:xfrm>
            <a:off x="173700" y="804900"/>
            <a:ext cx="8762400" cy="4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Define an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init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function that instantiates your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agents’ and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targets’ positions and velocities (note that the same function can be used for instantiating each of these)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bird_Positions.shape = (2 ,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= (2 , 50)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bird_Velocities.shape = (2 ,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= (2 , 50)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prey_Positions.shape = (2 ,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= (2 , 1)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Mono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prey_Velocities.shape =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(2 ,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J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= (2 , 1)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Define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update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function that takes in the previous arrays of positions and velocities, performs some logic, and updates the velocities of each (</a:t>
            </a:r>
            <a:r>
              <a:rPr i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will only focus on updating the velocity of the birds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 helps to define boundary conditions </a:t>
            </a:r>
            <a:r>
              <a:rPr i="1"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or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make world large and confine the location of the target.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Whenever the center of mass (defined as the average of all the positions of the birds) is within an area defined by a circle of the target, instantiate new 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prey_Positions</a:t>
            </a:r>
            <a:r>
              <a:rPr lang="en"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all_bird_center_of_mass_location = np.expand_dims((1 / </a:t>
            </a:r>
            <a:r>
              <a:rPr b="1"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K</a:t>
            </a:r>
            <a:r>
              <a:rPr lang="en" sz="140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) * np.sum(bird_Positions, axis=1), axis=1)</a:t>
            </a:r>
            <a:endParaRPr sz="1400">
              <a:solidFill>
                <a:srgbClr val="FF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-"/>
            </a:pPr>
            <a:r>
              <a:t/>
            </a:r>
            <a:endParaRPr sz="1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